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673" r:id="rId2"/>
    <p:sldId id="675" r:id="rId3"/>
    <p:sldId id="676" r:id="rId4"/>
    <p:sldId id="677" r:id="rId5"/>
    <p:sldId id="678" r:id="rId6"/>
    <p:sldId id="696" r:id="rId7"/>
    <p:sldId id="697" r:id="rId8"/>
    <p:sldId id="679" r:id="rId9"/>
    <p:sldId id="682" r:id="rId10"/>
    <p:sldId id="681" r:id="rId11"/>
    <p:sldId id="694" r:id="rId12"/>
    <p:sldId id="684" r:id="rId13"/>
    <p:sldId id="687" r:id="rId14"/>
    <p:sldId id="688" r:id="rId15"/>
    <p:sldId id="689" r:id="rId16"/>
    <p:sldId id="690" r:id="rId17"/>
    <p:sldId id="685" r:id="rId18"/>
    <p:sldId id="693" r:id="rId19"/>
    <p:sldId id="699" r:id="rId20"/>
    <p:sldId id="698" r:id="rId21"/>
    <p:sldId id="700" r:id="rId22"/>
    <p:sldId id="692" r:id="rId23"/>
  </p:sldIdLst>
  <p:sldSz cx="9144000" cy="6858000" type="screen4x3"/>
  <p:notesSz cx="6889750" cy="100187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pos="113">
          <p15:clr>
            <a:srgbClr val="A4A3A4"/>
          </p15:clr>
        </p15:guide>
        <p15:guide id="9" pos="5647">
          <p15:clr>
            <a:srgbClr val="A4A3A4"/>
          </p15:clr>
        </p15:guide>
        <p15:guide id="10" pos="340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5375">
          <p15:clr>
            <a:srgbClr val="A4A3A4"/>
          </p15:clr>
        </p15:guide>
        <p15:guide id="13" pos="5511" userDrawn="1">
          <p15:clr>
            <a:srgbClr val="A4A3A4"/>
          </p15:clr>
        </p15:guide>
        <p15:guide id="14" orient="horz" pos="3974" userDrawn="1">
          <p15:clr>
            <a:srgbClr val="A4A3A4"/>
          </p15:clr>
        </p15:guide>
        <p15:guide id="15" pos="204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39966"/>
    <a:srgbClr val="9966FF"/>
    <a:srgbClr val="FF9900"/>
    <a:srgbClr val="660033"/>
    <a:srgbClr val="FF9933"/>
    <a:srgbClr val="CC3300"/>
    <a:srgbClr val="CC99FF"/>
    <a:srgbClr val="FFCC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1" autoAdjust="0"/>
    <p:restoredTop sz="97059" autoAdjust="0"/>
  </p:normalViewPr>
  <p:slideViewPr>
    <p:cSldViewPr>
      <p:cViewPr>
        <p:scale>
          <a:sx n="75" d="100"/>
          <a:sy n="75" d="100"/>
        </p:scale>
        <p:origin x="1766" y="240"/>
      </p:cViewPr>
      <p:guideLst>
        <p:guide orient="horz" pos="2160"/>
        <p:guide orient="horz" pos="618"/>
        <p:guide orient="horz" pos="4156"/>
        <p:guide orient="horz" pos="981"/>
        <p:guide orient="horz" pos="1253"/>
        <p:guide orient="horz" pos="3385"/>
        <p:guide pos="2880"/>
        <p:guide pos="113"/>
        <p:guide pos="5647"/>
        <p:guide pos="340"/>
        <p:guide pos="521"/>
        <p:guide pos="5375"/>
        <p:guide pos="5511"/>
        <p:guide orient="horz" pos="3974"/>
        <p:guide pos="204"/>
        <p:guide orient="horz" pos="572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56"/>
    </p:cViewPr>
  </p:sorterViewPr>
  <p:notesViewPr>
    <p:cSldViewPr>
      <p:cViewPr varScale="1">
        <p:scale>
          <a:sx n="80" d="100"/>
          <a:sy n="80" d="100"/>
        </p:scale>
        <p:origin x="-2028" y="-84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0.996</c:v>
                </c:pt>
                <c:pt idx="1">
                  <c:v>0.997</c:v>
                </c:pt>
                <c:pt idx="2">
                  <c:v>0.999</c:v>
                </c:pt>
                <c:pt idx="3">
                  <c:v>0.997</c:v>
                </c:pt>
                <c:pt idx="4">
                  <c:v>0.99399999999999999</c:v>
                </c:pt>
                <c:pt idx="5">
                  <c:v>0.99099999999999999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B-4D4D-955C-27A5C20F53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4.1016114488571041E-3"/>
                  <c:y val="5.12058782735474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0.86599999999999999</c:v>
                </c:pt>
                <c:pt idx="1">
                  <c:v>0.86299999999999999</c:v>
                </c:pt>
                <c:pt idx="2">
                  <c:v>0.86299999999999999</c:v>
                </c:pt>
                <c:pt idx="3">
                  <c:v>0.86199999999999999</c:v>
                </c:pt>
                <c:pt idx="4">
                  <c:v>0.86199999999999999</c:v>
                </c:pt>
                <c:pt idx="5">
                  <c:v>0.86699999999999999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B-4D4D-955C-27A5C20F53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mAP@50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6.1524171732856552E-3"/>
                  <c:y val="-0.12801469568386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0.91900000000000004</c:v>
                </c:pt>
                <c:pt idx="1">
                  <c:v>0.92800000000000005</c:v>
                </c:pt>
                <c:pt idx="2">
                  <c:v>0.92900000000000005</c:v>
                </c:pt>
                <c:pt idx="3">
                  <c:v>0.92100000000000004</c:v>
                </c:pt>
                <c:pt idx="4">
                  <c:v>0.92100000000000004</c:v>
                </c:pt>
                <c:pt idx="5">
                  <c:v>0.86799999999999999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F86-B801-96DDDAE02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학습시간</c:v>
                </c:pt>
              </c:strCache>
            </c:strRef>
          </c:tx>
          <c:spPr>
            <a:solidFill>
              <a:srgbClr val="33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</c:v>
                </c:pt>
                <c:pt idx="1">
                  <c:v>0.2</c:v>
                </c:pt>
                <c:pt idx="2">
                  <c:v>0.6</c:v>
                </c:pt>
                <c:pt idx="3">
                  <c:v>2.4</c:v>
                </c:pt>
                <c:pt idx="4">
                  <c:v>9.8000000000000007</c:v>
                </c:pt>
                <c:pt idx="5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9-4D8D-852A-FB6445A7F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9A3B7E-8717-4B50-B75F-218E8995E2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1738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495" y="4759529"/>
            <a:ext cx="5512762" cy="45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404A0-7E6D-450D-97DD-AFCF697207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010755" y="9427776"/>
            <a:ext cx="887500" cy="3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16" tIns="46159" rIns="92316" bIns="46159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예스폼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3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9505-B958-759A-EA2D-6B0BB91D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9B3E-C282-69DC-9DB0-87D21571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27079-B003-97B8-F9E1-70641F82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960FB-FD3F-6810-4726-3EC67CA28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32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FA49-1244-5913-C483-D20E6627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869F0-57E3-CB2C-586F-29D77F8D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82CEA-1840-44A5-34A6-63E9514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8F3F-56B0-5BFA-27EA-6F1E87583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978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8F23D-E378-625D-5A49-5174FF73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0A7E24-1A0D-EDB3-B9A6-2D0F2D4B5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31AF99-1CB0-2E16-447C-C2DB6E15D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F87CDC-D31F-747C-594C-C79EC6CBF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50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D040-26C8-06B2-4820-12F2D060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C1738-8FF2-C519-6F63-427CD96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3F25A-0E5D-04DB-F80C-DB5A5199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C46DF-DBC2-D21C-424A-F4EC7217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774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0485-FBA3-C377-E964-7C4DA460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70EBC-1C5E-6686-61D1-51AF454E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9F311-BA5B-D61E-848C-E9539E25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54A2C-4D56-6023-780D-56C8D81FB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28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9B6-1F7E-9291-69F0-394F614F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25811-FA5F-33C7-FD4C-10E7FC10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5AA50-77A5-062B-47DD-574971258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41861-991A-1F13-9888-F30B0364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36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9A32-4E67-C40C-093A-8835A1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F7A2C-CD56-E45C-21D2-82180857E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C2318-1CF1-DC2D-1253-F592975D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3D6C7-DB54-2D3E-9AC1-8F06E0BEE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94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BC7-1D89-DBDC-5B3C-4DB51E1D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FBA43-87CF-9790-6201-64435F1FD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63A8F-7F84-9E5D-F698-6A52E2DEA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8216-9033-25E1-1B48-09CF681A5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0207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F49F-202A-0DC6-C386-62AF1385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3F9C-56A1-C6D9-EB09-F63465BA7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9F73-0B6E-9AD0-9888-8F1BD92B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B3009-5BB7-13A6-9747-AE0F0BCC0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847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2D09-218B-0BC6-35F9-03293DF3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C85AF-1647-3876-D078-92E44340B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BAE60-336C-A3F5-A4AB-CDCC6AA3A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CD09D-B30C-432B-6D19-697640562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48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CF8E-04B4-EF7C-E372-71DDF93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4F879-6951-9F4B-8DE4-5539500B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6417C-1558-BF64-F721-CEA65EF7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FB660-4766-BD0C-3AE5-FB8E624E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256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8905-CCE0-F1BF-4F7E-46A7C6EC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EAA21-68CA-D05A-9CE0-F11B3E8BF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2A3CA-9EBA-F537-C88E-62ED3A78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1DE7-B717-6FAF-B78C-33CDB3B5F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1048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D54C4-AAD7-1FCD-BBAB-B3279DAA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65B701-4C9F-F227-317C-52F028AFF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189709-723B-DB16-27F3-FD9B242CB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CE9AA-4D42-C9D9-3A85-B0575D717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6507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1C532-CB9F-9668-A56F-5DFE1442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DF95A-4FE4-D6D7-0EA3-15D6B089D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FAE8D9-6F14-74D3-ECC9-87D346A80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F5E0B-538E-8222-22A8-D4E692EF5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819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38D3-EA48-1D46-784E-ADF653C2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ADC88-FBC3-88C0-C6F0-03F4B248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96D5F-0202-0089-DBBC-9CB925EFF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4797-4A08-8AAC-A4F5-BCA3074CB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8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6942-FC66-A83E-CA85-802DCC2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C5B73-9566-ACF8-C6BA-C7D77D0E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396C6-F4AC-3016-4527-8D52DC0E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A01-1F1D-34C6-3EBC-8D05E042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41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E97-981A-1616-370A-F1F374F7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DD1BC-6303-8700-EDEE-D62C1D224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516B6-8366-0411-D114-FC20574A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51B91-AA7A-965A-0464-BE7DE00C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44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F3B2-B772-97BE-ADE9-D1892E4C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A53E4B-5647-FB7C-213F-23B3432A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9AD5D-DA64-7EE6-C039-4A11D5EF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B2658-7DA9-C13E-DBD2-F81D9F11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79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8BA1-0490-9094-9906-B1D9169C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0A00E-4BBC-A059-7921-4B49008C1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6B118A-55EB-00F5-3644-156976EF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A4D79-9F69-2394-3D13-CEB38E4D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506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2BBE-EA13-A1C3-24EA-034EBF2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55C49-DC0B-4985-D2F5-4C83061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928B5-1133-088F-C74C-98968408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EE144-7C8C-8099-188F-B4FAC6827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33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718C-67A2-B16C-254B-1B6BA53A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15AD2-B4C4-C2E2-8C35-3D369EC7E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68F0C-554C-3517-B394-B487E51B7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82DF-A984-CB9E-2D75-3601CDC0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26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23850" y="981075"/>
            <a:ext cx="8496300" cy="5472113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v"/>
              <a:defRPr sz="2400" b="1">
                <a:latin typeface="HY수평선M" pitchFamily="18" charset="-127"/>
                <a:ea typeface="HY수평선M" pitchFamily="18" charset="-127"/>
              </a:defRPr>
            </a:lvl1pPr>
            <a:lvl2pPr marL="442913" indent="-193675">
              <a:buClr>
                <a:schemeClr val="accent2"/>
              </a:buClr>
              <a:buFont typeface="Wingdings" pitchFamily="2" charset="2"/>
              <a:buChar char="§"/>
              <a:defRPr sz="1800" b="0">
                <a:latin typeface="HY수평선M" pitchFamily="18" charset="-127"/>
                <a:ea typeface="HY수평선M" pitchFamily="18" charset="-127"/>
              </a:defRPr>
            </a:lvl2pPr>
            <a:lvl3pPr marL="714375" indent="-228600">
              <a:buClr>
                <a:srgbClr val="C00000"/>
              </a:buClr>
              <a:defRPr sz="1600" b="0">
                <a:latin typeface="HY수평선M" pitchFamily="18" charset="-127"/>
                <a:ea typeface="HY수평선M" pitchFamily="18" charset="-127"/>
              </a:defRPr>
            </a:lvl3pPr>
            <a:lvl4pPr marL="977900" indent="-228600">
              <a:defRPr sz="1400" b="0">
                <a:latin typeface="HY수평선M" pitchFamily="18" charset="-127"/>
                <a:ea typeface="HY수평선M" pitchFamily="18" charset="-127"/>
              </a:defRPr>
            </a:lvl4pPr>
            <a:lvl5pPr marL="1157288" indent="-228600">
              <a:defRPr sz="1400" b="0">
                <a:latin typeface="HY수평선M" pitchFamily="18" charset="-127"/>
                <a:ea typeface="HY수평선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2900" y="615315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512175" y="6524625"/>
            <a:ext cx="504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996600"/>
              </a:buClr>
              <a:buFont typeface="Wingdings" pitchFamily="2" charset="2"/>
              <a:buNone/>
              <a:defRPr/>
            </a:pPr>
            <a:r>
              <a:rPr lang="en-US" altLang="ko-KR" sz="1200" b="1"/>
              <a:t> </a:t>
            </a:r>
            <a:fld id="{A97A4D42-0BF2-456A-A17A-03F0074AD5D7}" type="slidenum">
              <a:rPr lang="en-US" altLang="ko-KR" sz="1200" b="1"/>
              <a:pPr algn="ctr">
                <a:buClr>
                  <a:srgbClr val="996600"/>
                </a:buClr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200" b="1"/>
              <a:t> 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849313" y="0"/>
            <a:ext cx="8294687" cy="7651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1" name="AutoShape 17"/>
          <p:cNvSpPr>
            <a:spLocks noChangeArrowheads="1"/>
          </p:cNvSpPr>
          <p:nvPr userDrawn="1"/>
        </p:nvSpPr>
        <p:spPr bwMode="auto">
          <a:xfrm>
            <a:off x="849313" y="0"/>
            <a:ext cx="1454150" cy="765175"/>
          </a:xfrm>
          <a:prstGeom prst="rtTriangle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7575" cy="7651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 flipV="1">
            <a:off x="0" y="708025"/>
            <a:ext cx="9144000" cy="698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kumimoji="1" sz="3200">
          <a:solidFill>
            <a:srgbClr val="3B3B2D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9BDFDD2-5FFC-5173-B60F-6F368406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논문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B8FAA-2B37-557E-B615-44FC00AD3CA0}"/>
              </a:ext>
            </a:extLst>
          </p:cNvPr>
          <p:cNvSpPr txBox="1"/>
          <p:nvPr/>
        </p:nvSpPr>
        <p:spPr>
          <a:xfrm>
            <a:off x="215739" y="908720"/>
            <a:ext cx="8856984" cy="458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논문 주제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SMT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공정의 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 검출을 위한 딥러닝 방법 연구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연구 내용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SMT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공정에서 발생하는 불량 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7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가지 주요 불량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(missing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누락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double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과다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bridge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겹침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foreign material(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이물질 삽입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extra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들뜸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damage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스크래치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ball placement(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오정렬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검출하기 위한 딥러닝 모델을 연구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가장 최신 모델인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YOLO11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RT-DETR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적용하여 성능을 비교 분석하고자 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DD9B-49E4-DB40-CF43-A1660DE499B0}"/>
              </a:ext>
            </a:extLst>
          </p:cNvPr>
          <p:cNvSpPr txBox="1"/>
          <p:nvPr/>
        </p:nvSpPr>
        <p:spPr>
          <a:xfrm>
            <a:off x="431540" y="55745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7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주요 불량의 근거는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제조업체이자 </a:t>
            </a:r>
            <a:r>
              <a:rPr lang="ko-KR" altLang="en-US" sz="1400" dirty="0" err="1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비즈포스의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협력사인 주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*SMT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연구소장의 자문을 통해 결정하였음</a:t>
            </a:r>
          </a:p>
        </p:txBody>
      </p:sp>
    </p:spTree>
    <p:extLst>
      <p:ext uri="{BB962C8B-B14F-4D97-AF65-F5344CB8AC3E}">
        <p14:creationId xmlns:p14="http://schemas.microsoft.com/office/powerpoint/2010/main" val="17254559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3AD-C613-3686-EB89-097FCD6D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401D5C2-91C3-CD8A-1734-65A83C2D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CC7-7BED-3D98-EB5C-98C18C590C6C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YOLO11(</a:t>
            </a:r>
            <a:r>
              <a:rPr lang="en-US" altLang="ko-KR" b="1" kern="0" dirty="0">
                <a:solidFill>
                  <a:srgbClr val="000000"/>
                </a:solidFill>
              </a:rPr>
              <a:t>You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Only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Look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b="1" kern="0" dirty="0">
                <a:solidFill>
                  <a:srgbClr val="000000"/>
                </a:solidFill>
              </a:rPr>
              <a:t>- N,S,M,L,X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1026" name="Picture 2" descr="Ultralytics YOLO11 비교 플롯">
            <a:extLst>
              <a:ext uri="{FF2B5EF4-FFF2-40B4-BE49-F238E27FC236}">
                <a16:creationId xmlns:a16="http://schemas.microsoft.com/office/drawing/2014/main" id="{4F3B5ADA-1382-ED84-8D18-57F4ED63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" y="1573389"/>
            <a:ext cx="4718337" cy="2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0662E7-3747-6F09-E9A7-27775E45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800"/>
            <a:ext cx="4790345" cy="28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F64C-01D5-7199-F3BE-3F2228D6106F}"/>
              </a:ext>
            </a:extLst>
          </p:cNvPr>
          <p:cNvSpPr txBox="1"/>
          <p:nvPr/>
        </p:nvSpPr>
        <p:spPr>
          <a:xfrm>
            <a:off x="5420130" y="1811885"/>
            <a:ext cx="3526356" cy="448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개발한 최신 객체 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버전들의 성공을 기반으로 새로운 기능과 향상된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버전과 비교하여 개선된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아키텍처를 사용하여 특징 추출 능력을 향상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높은 평균 정밀도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달성하면서도 이전 버전보다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대체하기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C3K2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도입하였으며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SPPF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뒤에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C2PSA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추가함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C3K2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구성된 블록으로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손실을 줄여 작은 객체를 보다 잘 탐지할 수 있도록 지원함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559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C50B-1019-8A64-E5DE-557E21BD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1E8779B-F422-7F66-350C-725A506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37B9-99F5-8F18-8DCA-3E2805D666BF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RT-DETR vs YOLO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비교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차이점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FAB85-3C9E-5C2F-814B-28D6A83CC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18"/>
              </p:ext>
            </p:extLst>
          </p:nvPr>
        </p:nvGraphicFramePr>
        <p:xfrm>
          <a:off x="467544" y="1844824"/>
          <a:ext cx="8568952" cy="38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77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5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4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RT-DETR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YOLO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625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934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79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A67E4-FBA0-FF3A-51A1-4EBE0EFE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219FC4-E54C-11FE-CEA4-7BB0B7A8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4" y="1364010"/>
            <a:ext cx="3778654" cy="333093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C71B2791-3C3B-A87C-18C1-1E3714CEE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C0865-10CC-E9E0-D0F6-B6A6571566C0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b="1" kern="0" dirty="0">
                <a:solidFill>
                  <a:srgbClr val="FF0000"/>
                </a:solidFill>
              </a:rPr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>
                <a:solidFill>
                  <a:srgbClr val="000000"/>
                </a:solidFill>
              </a:rPr>
              <a:t>S,M,L,X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A106E-F9B0-082C-4BBA-E54782C6EF4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C0571-11EA-EBD5-8263-970A479694C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0.919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D363-7441-6BE8-E0DB-D44E7EACEB95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A22D2-598C-A3C0-6ACF-04D6C21C5773}"/>
              </a:ext>
            </a:extLst>
          </p:cNvPr>
          <p:cNvSpPr txBox="1"/>
          <p:nvPr/>
        </p:nvSpPr>
        <p:spPr>
          <a:xfrm>
            <a:off x="332800" y="1671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90A4-F7B9-6BAE-E41C-03246A622DAB}"/>
              </a:ext>
            </a:extLst>
          </p:cNvPr>
          <p:cNvSpPr txBox="1"/>
          <p:nvPr/>
        </p:nvSpPr>
        <p:spPr>
          <a:xfrm>
            <a:off x="728621" y="20669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A5D9A-A9BF-A0B1-993B-2AF226EA012F}"/>
              </a:ext>
            </a:extLst>
          </p:cNvPr>
          <p:cNvSpPr txBox="1"/>
          <p:nvPr/>
        </p:nvSpPr>
        <p:spPr>
          <a:xfrm>
            <a:off x="1124888" y="24622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65602-C57C-C61E-BCF4-7B76C8D7DD12}"/>
              </a:ext>
            </a:extLst>
          </p:cNvPr>
          <p:cNvSpPr txBox="1"/>
          <p:nvPr/>
        </p:nvSpPr>
        <p:spPr>
          <a:xfrm>
            <a:off x="1520709" y="28205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1C8E2-9C7B-D70C-8227-CA4021CAC59C}"/>
              </a:ext>
            </a:extLst>
          </p:cNvPr>
          <p:cNvSpPr txBox="1"/>
          <p:nvPr/>
        </p:nvSpPr>
        <p:spPr>
          <a:xfrm>
            <a:off x="1880749" y="321561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B7AB82-0B60-9338-5A0D-ED10BD5EA872}"/>
              </a:ext>
            </a:extLst>
          </p:cNvPr>
          <p:cNvSpPr txBox="1"/>
          <p:nvPr/>
        </p:nvSpPr>
        <p:spPr>
          <a:xfrm>
            <a:off x="2241296" y="3598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94EFF-BC84-765F-7C38-9A3D9B89D84B}"/>
              </a:ext>
            </a:extLst>
          </p:cNvPr>
          <p:cNvSpPr txBox="1"/>
          <p:nvPr/>
        </p:nvSpPr>
        <p:spPr>
          <a:xfrm>
            <a:off x="2629973" y="391641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C14F-11F0-CE62-3648-E7A3770AAA5C}"/>
              </a:ext>
            </a:extLst>
          </p:cNvPr>
          <p:cNvSpPr txBox="1"/>
          <p:nvPr/>
        </p:nvSpPr>
        <p:spPr>
          <a:xfrm>
            <a:off x="288380" y="43233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D9B9B4-E778-F2FF-B489-013EA9452901}"/>
              </a:ext>
            </a:extLst>
          </p:cNvPr>
          <p:cNvSpPr txBox="1"/>
          <p:nvPr/>
        </p:nvSpPr>
        <p:spPr>
          <a:xfrm>
            <a:off x="695673" y="43252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26E6B1-FE51-3C13-DF5E-5F8A9B947212}"/>
              </a:ext>
            </a:extLst>
          </p:cNvPr>
          <p:cNvSpPr txBox="1"/>
          <p:nvPr/>
        </p:nvSpPr>
        <p:spPr>
          <a:xfrm>
            <a:off x="1100417" y="43331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93ABC2-EA79-8BA1-7818-774421FCFAD0}"/>
              </a:ext>
            </a:extLst>
          </p:cNvPr>
          <p:cNvSpPr txBox="1"/>
          <p:nvPr/>
        </p:nvSpPr>
        <p:spPr>
          <a:xfrm>
            <a:off x="1856061" y="433003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AF9242-E0AA-C987-A209-22783D60CF2E}"/>
              </a:ext>
            </a:extLst>
          </p:cNvPr>
          <p:cNvSpPr txBox="1"/>
          <p:nvPr/>
        </p:nvSpPr>
        <p:spPr>
          <a:xfrm>
            <a:off x="2269872" y="43233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0.26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1FCBD-06FC-53F0-AAD6-D97430193358}"/>
              </a:ext>
            </a:extLst>
          </p:cNvPr>
          <p:cNvSpPr txBox="1"/>
          <p:nvPr/>
        </p:nvSpPr>
        <p:spPr>
          <a:xfrm>
            <a:off x="2666200" y="43239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45E9AB-D417-6FB4-98FB-62FDDDAC72C8}"/>
              </a:ext>
            </a:extLst>
          </p:cNvPr>
          <p:cNvSpPr txBox="1"/>
          <p:nvPr/>
        </p:nvSpPr>
        <p:spPr>
          <a:xfrm>
            <a:off x="332800" y="1471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55505A-8A61-C8C0-C331-535530789C69}"/>
              </a:ext>
            </a:extLst>
          </p:cNvPr>
          <p:cNvSpPr txBox="1"/>
          <p:nvPr/>
        </p:nvSpPr>
        <p:spPr>
          <a:xfrm>
            <a:off x="728621" y="18667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64C545-2545-3ABF-3C6D-97B145550E90}"/>
              </a:ext>
            </a:extLst>
          </p:cNvPr>
          <p:cNvSpPr txBox="1"/>
          <p:nvPr/>
        </p:nvSpPr>
        <p:spPr>
          <a:xfrm>
            <a:off x="1124888" y="226204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EDCB3A-6131-F346-8744-7D827BA5BDC6}"/>
              </a:ext>
            </a:extLst>
          </p:cNvPr>
          <p:cNvSpPr txBox="1"/>
          <p:nvPr/>
        </p:nvSpPr>
        <p:spPr>
          <a:xfrm>
            <a:off x="1520709" y="26203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9D3867-2F09-DFAA-0055-214B27DF0623}"/>
              </a:ext>
            </a:extLst>
          </p:cNvPr>
          <p:cNvSpPr txBox="1"/>
          <p:nvPr/>
        </p:nvSpPr>
        <p:spPr>
          <a:xfrm>
            <a:off x="1880749" y="30153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5B8A77-1603-FEF9-489F-8CF40DA3CA57}"/>
              </a:ext>
            </a:extLst>
          </p:cNvPr>
          <p:cNvSpPr txBox="1"/>
          <p:nvPr/>
        </p:nvSpPr>
        <p:spPr>
          <a:xfrm>
            <a:off x="2241296" y="33980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67DB78-78AA-A896-2D04-38D11D1FEC66}"/>
              </a:ext>
            </a:extLst>
          </p:cNvPr>
          <p:cNvSpPr txBox="1"/>
          <p:nvPr/>
        </p:nvSpPr>
        <p:spPr>
          <a:xfrm>
            <a:off x="2637117" y="375903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0C399F-443D-B70F-C40F-F3AA59C4761D}"/>
              </a:ext>
            </a:extLst>
          </p:cNvPr>
          <p:cNvSpPr txBox="1"/>
          <p:nvPr/>
        </p:nvSpPr>
        <p:spPr>
          <a:xfrm>
            <a:off x="266948" y="41445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9006DD-56F0-F25B-DED1-0708D8671D5D}"/>
              </a:ext>
            </a:extLst>
          </p:cNvPr>
          <p:cNvSpPr txBox="1"/>
          <p:nvPr/>
        </p:nvSpPr>
        <p:spPr>
          <a:xfrm>
            <a:off x="674241" y="41463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32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D8797-AAF2-0A10-0402-05E0007E0DFA}"/>
              </a:ext>
            </a:extLst>
          </p:cNvPr>
          <p:cNvSpPr txBox="1"/>
          <p:nvPr/>
        </p:nvSpPr>
        <p:spPr>
          <a:xfrm>
            <a:off x="1057553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585DB5-7618-AA0F-C540-DC84811FCC22}"/>
              </a:ext>
            </a:extLst>
          </p:cNvPr>
          <p:cNvSpPr txBox="1"/>
          <p:nvPr/>
        </p:nvSpPr>
        <p:spPr>
          <a:xfrm>
            <a:off x="1834629" y="4160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C6D6C-2B47-31AF-F282-F65BD2BB17AA}"/>
              </a:ext>
            </a:extLst>
          </p:cNvPr>
          <p:cNvSpPr txBox="1"/>
          <p:nvPr/>
        </p:nvSpPr>
        <p:spPr>
          <a:xfrm>
            <a:off x="2269872" y="4158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65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7F583C-21F5-D022-DB28-F12BFA87CC7A}"/>
              </a:ext>
            </a:extLst>
          </p:cNvPr>
          <p:cNvSpPr txBox="1"/>
          <p:nvPr/>
        </p:nvSpPr>
        <p:spPr>
          <a:xfrm>
            <a:off x="2666200" y="41593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25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E9F9BA-E500-CE53-BCEA-5348B06576DE}"/>
              </a:ext>
            </a:extLst>
          </p:cNvPr>
          <p:cNvSpPr txBox="1"/>
          <p:nvPr/>
        </p:nvSpPr>
        <p:spPr>
          <a:xfrm>
            <a:off x="1476351" y="43286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883C84-C339-0578-D96E-5A892EC93A3B}"/>
              </a:ext>
            </a:extLst>
          </p:cNvPr>
          <p:cNvSpPr txBox="1"/>
          <p:nvPr/>
        </p:nvSpPr>
        <p:spPr>
          <a:xfrm>
            <a:off x="1433487" y="41445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7C14EA-6D03-589F-D38E-70AF75FD7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" y="835764"/>
            <a:ext cx="9144000" cy="214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267DE7-0AC2-79B6-B3CF-7B543EE97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407" y="4518325"/>
            <a:ext cx="4835905" cy="15017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FCF748-F9ED-B69F-82B2-AFE2632AA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474" y="1399122"/>
            <a:ext cx="3311757" cy="22360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1B42F-EEEE-A15D-BA59-A42E6C70D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1601" y="2517158"/>
            <a:ext cx="2872399" cy="194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74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33CA-6090-6BE5-09C1-990D5265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BD68EDB-E737-DA74-4D61-E8155155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53468"/>
            <a:ext cx="3841994" cy="3393223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79087BEA-BFE6-6A25-D4CD-CDD26D4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E56F5-5710-A9CE-109F-741EFA55D3F8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4DD6-8981-4420-3214-1C4520CBA51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186D0-D3F8-3C99-91CE-DEC14D5715A9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0.2H (12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0.928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C243-E2C9-CF2B-4396-A100A4230ED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76EE4-0A11-0E92-57E0-1F4824AF0CD8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C5320-5BA1-C302-DE9A-E86E4C9F04AC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3783A-ED42-82BF-1C09-92A9E30E8B02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105B2-E42E-E7BE-BC7F-C9059AE9ED89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FD6F5-8E41-4D4F-2812-84F163B02FE9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7D503-04F0-7F97-587B-F0107D08C321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2E840-EFD0-9C82-4699-24F00A162021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03A5C-7DDC-DEFA-4C01-38701D3772B5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A8C73-D32F-9686-F6E7-065A127297A0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45CA6-9C60-B957-F652-FA5E52B6B966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A914E-EFDC-24BF-09BC-C6229E47CADD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8A34A-06C6-3C14-7161-3A56E7E2A852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0.26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66F0C-0E08-4AF6-E882-8DEB24C8F889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B9DE8A-2BE3-C79E-3785-8B3FBE6A69A0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829F6-B050-B5DC-5906-19298A250ACD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DD2DD-5E8C-62D9-C1AA-D26E853A14B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916D74-EF88-5827-9505-9578B1BFEA9C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4216B-7E58-BD0F-6C32-1E3D37B8011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B59A-C25B-0556-1EE8-C6BCBBB091FD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65338-9FDA-083B-BA05-A7637785F3C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4640F3-B1AF-4EBA-2843-D05123D1F74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00E75-1B7B-BC9E-E344-F0C97885B516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0D5A8D-D9BD-45FD-DD2D-FD8A6DCF0AC0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3A6D73-A35E-C4C8-32B0-7B59F93CF7DC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EE201-604B-4C54-D2EA-210B5F7F7673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66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190B40-7A78-077E-9A89-B8D4A39F08FB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28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0B0F5-205A-35B5-80B7-BEB18EB98108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B0FBC-F1DE-9350-E15C-60602150A410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38DE18-5D8D-31CA-4B02-DE8365A04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361" y="837926"/>
            <a:ext cx="9144000" cy="1648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835B2C-F309-4ACE-406F-E4227C71C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530" y="4523498"/>
            <a:ext cx="4780730" cy="14965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032AE5A-E9A1-8890-6605-5188BFC1A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059" y="1338096"/>
            <a:ext cx="3201758" cy="21629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FABF927-BB94-2B0A-46C3-01E0B4EEA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847" y="2672603"/>
            <a:ext cx="2732792" cy="18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81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5FC7-FDF2-533F-FAD8-E0191BA8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3B22E10-8DD4-B891-4518-66675F5D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0" y="1379351"/>
            <a:ext cx="3802743" cy="3369153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CC95F7-9AD5-0731-4998-0FA50BA3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7E8DE-1A4F-2E23-68E3-9F71EEC7BC4C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0932-FD06-1A02-8472-47F58EEA4DD4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CB10D-F50B-EF9D-D16D-14A859AEA4FF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0.6H (36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0254-4C4F-703B-F7E9-5B67E681943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70AADE-7ED2-739E-F7D3-4B33DC10A34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09156-D073-369E-CC13-C4439261BB52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272FA-9FB6-F985-0C78-35FF03324E89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1914B-04CD-FF20-D86F-5EE5B9CD1CC0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6C8DE-B82E-91FE-DE87-8C076EBDE673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022C4-EF41-BD2F-6D88-FCC5D433641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8838E-0FCD-108C-99DD-C42FE97A93CB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4EACE-75A2-23AE-17E0-27F09385C17F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9F451-BAE0-0F40-4419-B3FF9F93691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48FD8-3DF7-266B-7FAA-164847B56ADF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083E8-2DE3-51B9-E98C-6873634727C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CAFE4-7F74-B4D6-012B-B301198A8046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0.27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A210D-B765-CCA6-82B4-182ACCD3A773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25409-F30E-C8C6-5017-4C61E4EA7E7D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6CE4A-7E62-9356-B6C3-D2FAD032D4A5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B456-DF30-8FFC-8C3D-A314749E3C1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0DCA4-CB8B-8312-131D-13DB0451055D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821A6-8504-C8FC-2481-E2CFE68CB6D8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71FD9-4C05-894C-1808-84A3A908B9FB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D38C92-2E6C-84BF-2AD6-9FB47F6CFD4C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8877E-A3D2-D6BC-9830-84EF081B27CF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64BC9-A8CE-EB67-BF7C-A582EF91F9F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F3DDD-21D3-FCFC-0171-870147664F2F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EEAD2B-AD72-7690-4392-8CD1722A05AC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FF6B4-FA0F-B186-872F-9D084CA8634A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67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D7AE4-76BD-F6F8-BFD9-0606F0119773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29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BDC32-59AF-6DEB-B98F-6267F551A6C4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44C73-5552-66C5-0788-55A7C652BDCB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734BDA-961F-60E3-A2DC-48587297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5061"/>
            <a:ext cx="9144000" cy="1493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6A055B-7FB3-E67D-2C4C-FF92EC2D2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111" y="4469676"/>
            <a:ext cx="4798293" cy="148816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E186E73-780F-3977-DD6F-846019E31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876" y="1351134"/>
            <a:ext cx="3216699" cy="21498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28FBE09-8153-9E9B-B48F-5469D349D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286" y="2466334"/>
            <a:ext cx="2878210" cy="191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432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B5C-2018-08E5-C471-7A680F68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0F4271A-76FB-7A8B-45DD-83B20C5C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1" y="1393032"/>
            <a:ext cx="3808973" cy="3349983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BD48D627-1CD8-A48B-B1E3-9CFE21C77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0435-2CD9-B660-2882-FB1971DF2646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3C70B-A308-E466-CED1-F58D04A6A59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71B-CE0B-0882-AF0E-5484B487255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2.4H (2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0.896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5A6F-FF9F-DDF7-72C6-356917E199D4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BBDAA-6E49-07E5-4D10-A9AB8813C81F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EB4ED-364C-1A04-056F-4A721D26199F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F28B9-CC61-C2AC-D018-2F3054D20F3B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C5D4B-3A7C-8D63-1764-F2FDED993BCF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0F05F-FF12-5264-42C5-44A8C5E010A6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DE6CE-071C-2351-210C-2B0AC6CB87FA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39A7E6-4EAF-9AB8-A61A-4AF5529A925F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E3E43-99A9-E9CA-CF5F-5E7561D7235E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A3E1C-7BB6-CD7F-F6DF-27A7B9603CA1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0.16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4B3EA-DEA3-4965-4056-1F2785F34FB9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65CBC-1BE0-E5D6-A318-04E0D3D2AE4A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B9C18A-1B84-1FE8-DA8C-9D72495B9CAA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0.27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CFAE3-74DC-E8CE-273D-C341B3F65B9B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5D824-77E1-9D90-C083-5A0FF7C797FD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392C04-D9C6-4068-9199-358C5CF4BAEE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0DC3CC-5587-BE20-FEF7-59C0BB2CE7D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5FEF14-E4EA-E092-214A-C51AC06845AE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F4945-84E7-A5CE-3401-ECC53AB2273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E2E170-D16D-B6FC-C71D-073C9ADB12C5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E61E68-16D7-0A34-EE13-3658D7C3880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7628A4-E4E0-F462-F44B-60CAC41CADE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0D3FCA-7362-89C1-BBF7-646BF6BCA10D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36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E57A21-BA0A-25D0-5913-0DC8D0107E94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ECF093-767D-A6C5-53FD-CBDF35B503B4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D2165A-5099-F5DF-6856-62899F1C5074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67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61D07E-E12E-3E62-8527-26153BA3A773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30</a:t>
            </a:r>
            <a:endParaRPr lang="ko-KR" altLang="en-US" sz="7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0EE08-DB3B-7EBA-0C44-D8D1097D40DB}"/>
              </a:ext>
            </a:extLst>
          </p:cNvPr>
          <p:cNvSpPr txBox="1"/>
          <p:nvPr/>
        </p:nvSpPr>
        <p:spPr>
          <a:xfrm>
            <a:off x="1583891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BD42C-688A-92B2-B080-DE47C0E721F5}"/>
              </a:ext>
            </a:extLst>
          </p:cNvPr>
          <p:cNvSpPr txBox="1"/>
          <p:nvPr/>
        </p:nvSpPr>
        <p:spPr>
          <a:xfrm>
            <a:off x="1541027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16BFD7-439A-AD20-76D9-94773F222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1827"/>
            <a:ext cx="9144000" cy="1529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897DCA-2275-0F75-BA7A-1EBE38097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421" y="4313162"/>
            <a:ext cx="4717500" cy="146099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4ECFDC1-69EC-ECC0-A6EF-B8E456260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027" y="1332424"/>
            <a:ext cx="3107212" cy="20545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AB1F1D5-9458-6294-F102-72065785F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002" y="2218623"/>
            <a:ext cx="2916244" cy="19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07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05D8-FDFC-C222-AF0C-A98AE2CF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1E7DFC2-258A-60F7-38F6-F31B8231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2" y="1323285"/>
            <a:ext cx="3843982" cy="3411534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E6C810A6-3200-A0EA-DD89-AF39A10C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3BC6-250F-D548-F949-FB86E23BFC4F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1C15-08E8-B468-9C64-54ADA6F7407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2FF52-A34C-6763-A351-505469EB0BE6}"/>
              </a:ext>
            </a:extLst>
          </p:cNvPr>
          <p:cNvSpPr txBox="1"/>
          <p:nvPr/>
        </p:nvSpPr>
        <p:spPr>
          <a:xfrm>
            <a:off x="556394" y="486029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9.8H (9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0.898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3E700-1E34-1C66-E4C9-932020A70D26}"/>
              </a:ext>
            </a:extLst>
          </p:cNvPr>
          <p:cNvSpPr txBox="1"/>
          <p:nvPr/>
        </p:nvSpPr>
        <p:spPr>
          <a:xfrm>
            <a:off x="828633" y="466469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9A827-053E-9DF5-9EE1-294C9A6D23B0}"/>
              </a:ext>
            </a:extLst>
          </p:cNvPr>
          <p:cNvSpPr txBox="1"/>
          <p:nvPr/>
        </p:nvSpPr>
        <p:spPr>
          <a:xfrm>
            <a:off x="432812" y="162880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9328A8-F6B6-307B-0ED1-5DBF96180A8C}"/>
              </a:ext>
            </a:extLst>
          </p:cNvPr>
          <p:cNvSpPr txBox="1"/>
          <p:nvPr/>
        </p:nvSpPr>
        <p:spPr>
          <a:xfrm>
            <a:off x="828633" y="20241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0CCEA-423C-92EC-7E0A-AFDF269F341B}"/>
              </a:ext>
            </a:extLst>
          </p:cNvPr>
          <p:cNvSpPr txBox="1"/>
          <p:nvPr/>
        </p:nvSpPr>
        <p:spPr>
          <a:xfrm>
            <a:off x="1224900" y="24194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DE7DF1-BF4D-6EE7-2637-935DCE7EF7AF}"/>
              </a:ext>
            </a:extLst>
          </p:cNvPr>
          <p:cNvSpPr txBox="1"/>
          <p:nvPr/>
        </p:nvSpPr>
        <p:spPr>
          <a:xfrm>
            <a:off x="1620721" y="27777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36CCBC-4256-BB20-AB5C-72DB4B761A71}"/>
              </a:ext>
            </a:extLst>
          </p:cNvPr>
          <p:cNvSpPr txBox="1"/>
          <p:nvPr/>
        </p:nvSpPr>
        <p:spPr>
          <a:xfrm>
            <a:off x="1980761" y="317274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003A58-3A2E-42B5-95B7-DA7D24CCE043}"/>
              </a:ext>
            </a:extLst>
          </p:cNvPr>
          <p:cNvSpPr txBox="1"/>
          <p:nvPr/>
        </p:nvSpPr>
        <p:spPr>
          <a:xfrm>
            <a:off x="2377028" y="3583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83345A-E3FF-F418-78A7-4AE9BA295FF3}"/>
              </a:ext>
            </a:extLst>
          </p:cNvPr>
          <p:cNvSpPr txBox="1"/>
          <p:nvPr/>
        </p:nvSpPr>
        <p:spPr>
          <a:xfrm>
            <a:off x="2772849" y="39449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1704EC-5887-02E0-5D32-5C81EF5170B4}"/>
              </a:ext>
            </a:extLst>
          </p:cNvPr>
          <p:cNvSpPr txBox="1"/>
          <p:nvPr/>
        </p:nvSpPr>
        <p:spPr>
          <a:xfrm>
            <a:off x="395536" y="4351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31A1A-1F48-5E88-3DA2-15C85B97A451}"/>
              </a:ext>
            </a:extLst>
          </p:cNvPr>
          <p:cNvSpPr txBox="1"/>
          <p:nvPr/>
        </p:nvSpPr>
        <p:spPr>
          <a:xfrm>
            <a:off x="802829" y="435378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657CD5-11F1-E6E2-E091-ECCA738AA8B8}"/>
              </a:ext>
            </a:extLst>
          </p:cNvPr>
          <p:cNvSpPr txBox="1"/>
          <p:nvPr/>
        </p:nvSpPr>
        <p:spPr>
          <a:xfrm>
            <a:off x="1259632" y="4349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3F695F-2D85-6F5A-1A7C-B7518DE3969E}"/>
              </a:ext>
            </a:extLst>
          </p:cNvPr>
          <p:cNvSpPr txBox="1"/>
          <p:nvPr/>
        </p:nvSpPr>
        <p:spPr>
          <a:xfrm>
            <a:off x="1963217" y="43586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DFD65F-468C-648F-4794-1AE85EE55410}"/>
              </a:ext>
            </a:extLst>
          </p:cNvPr>
          <p:cNvSpPr txBox="1"/>
          <p:nvPr/>
        </p:nvSpPr>
        <p:spPr>
          <a:xfrm>
            <a:off x="2377028" y="4351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0.26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8EAD1A-674A-A171-46F5-D1D291F6D5F2}"/>
              </a:ext>
            </a:extLst>
          </p:cNvPr>
          <p:cNvSpPr txBox="1"/>
          <p:nvPr/>
        </p:nvSpPr>
        <p:spPr>
          <a:xfrm>
            <a:off x="2773356" y="435249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21F1B5-99C4-7FE3-E3CC-850911013685}"/>
              </a:ext>
            </a:extLst>
          </p:cNvPr>
          <p:cNvSpPr txBox="1"/>
          <p:nvPr/>
        </p:nvSpPr>
        <p:spPr>
          <a:xfrm>
            <a:off x="432812" y="142854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3BDDE6-9775-9921-E53F-835036380578}"/>
              </a:ext>
            </a:extLst>
          </p:cNvPr>
          <p:cNvSpPr txBox="1"/>
          <p:nvPr/>
        </p:nvSpPr>
        <p:spPr>
          <a:xfrm>
            <a:off x="828633" y="18238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4861FD-1DBF-AF59-9200-289C1A68F648}"/>
              </a:ext>
            </a:extLst>
          </p:cNvPr>
          <p:cNvSpPr txBox="1"/>
          <p:nvPr/>
        </p:nvSpPr>
        <p:spPr>
          <a:xfrm>
            <a:off x="1224900" y="22191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A49266-DDE9-74B0-2794-3BB630988CA8}"/>
              </a:ext>
            </a:extLst>
          </p:cNvPr>
          <p:cNvSpPr txBox="1"/>
          <p:nvPr/>
        </p:nvSpPr>
        <p:spPr>
          <a:xfrm>
            <a:off x="1620721" y="25774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84436B-956D-7E95-EC16-1ACD9DB8D324}"/>
              </a:ext>
            </a:extLst>
          </p:cNvPr>
          <p:cNvSpPr txBox="1"/>
          <p:nvPr/>
        </p:nvSpPr>
        <p:spPr>
          <a:xfrm>
            <a:off x="1980761" y="29724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1B8DD5-AE1F-0266-6CD8-3D89EFF7247B}"/>
              </a:ext>
            </a:extLst>
          </p:cNvPr>
          <p:cNvSpPr txBox="1"/>
          <p:nvPr/>
        </p:nvSpPr>
        <p:spPr>
          <a:xfrm>
            <a:off x="2377028" y="338372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580FF0-48AA-B0DA-7CDD-7682F5A6FF93}"/>
              </a:ext>
            </a:extLst>
          </p:cNvPr>
          <p:cNvSpPr txBox="1"/>
          <p:nvPr/>
        </p:nvSpPr>
        <p:spPr>
          <a:xfrm>
            <a:off x="2772849" y="37447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D2D938-E2F6-9BC9-3E0B-98A4F00B5C4C}"/>
              </a:ext>
            </a:extLst>
          </p:cNvPr>
          <p:cNvSpPr txBox="1"/>
          <p:nvPr/>
        </p:nvSpPr>
        <p:spPr>
          <a:xfrm>
            <a:off x="395536" y="4151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84D2C5-785F-20C6-79EC-377BE42BB6BD}"/>
              </a:ext>
            </a:extLst>
          </p:cNvPr>
          <p:cNvSpPr txBox="1"/>
          <p:nvPr/>
        </p:nvSpPr>
        <p:spPr>
          <a:xfrm>
            <a:off x="802829" y="41535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76C1AC-B54A-8858-0BCD-43FCD1231BD6}"/>
              </a:ext>
            </a:extLst>
          </p:cNvPr>
          <p:cNvSpPr txBox="1"/>
          <p:nvPr/>
        </p:nvSpPr>
        <p:spPr>
          <a:xfrm>
            <a:off x="1207573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404EF1-D934-14FB-08E1-F3AF1C313615}"/>
              </a:ext>
            </a:extLst>
          </p:cNvPr>
          <p:cNvSpPr txBox="1"/>
          <p:nvPr/>
        </p:nvSpPr>
        <p:spPr>
          <a:xfrm>
            <a:off x="1963217" y="415835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8DFBB9-6A08-C443-7468-095F9EAE8FE8}"/>
              </a:ext>
            </a:extLst>
          </p:cNvPr>
          <p:cNvSpPr txBox="1"/>
          <p:nvPr/>
        </p:nvSpPr>
        <p:spPr>
          <a:xfrm>
            <a:off x="2377028" y="4151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66</a:t>
            </a:r>
            <a:endParaRPr lang="ko-KR" altLang="en-US" sz="7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2AE380-87A8-9613-842A-095B01157C05}"/>
              </a:ext>
            </a:extLst>
          </p:cNvPr>
          <p:cNvSpPr txBox="1"/>
          <p:nvPr/>
        </p:nvSpPr>
        <p:spPr>
          <a:xfrm>
            <a:off x="2773356" y="41522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29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A23B8-8B64-5203-A7BA-D2F518DF1229}"/>
              </a:ext>
            </a:extLst>
          </p:cNvPr>
          <p:cNvSpPr txBox="1"/>
          <p:nvPr/>
        </p:nvSpPr>
        <p:spPr>
          <a:xfrm>
            <a:off x="1583891" y="43331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682CB-746E-5B50-41B6-AFF29C6C4D01}"/>
              </a:ext>
            </a:extLst>
          </p:cNvPr>
          <p:cNvSpPr txBox="1"/>
          <p:nvPr/>
        </p:nvSpPr>
        <p:spPr>
          <a:xfrm>
            <a:off x="1541027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A86727-30D2-6CE1-9DF1-EA9ACC07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5274"/>
            <a:ext cx="9144000" cy="1580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CB7C6F-1133-0584-18BB-EB1F059A0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4333162"/>
            <a:ext cx="5052417" cy="15707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1E53AB-7BFC-FCE2-E47C-603DA1B8D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602" y="1357701"/>
            <a:ext cx="3075823" cy="20401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601BFF-FD09-04F8-4865-FA4000D3F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177" y="2166853"/>
            <a:ext cx="2828650" cy="18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49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4E-AAB6-D12C-9B11-A9510A91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CE78712-20ED-C9B3-C0F4-5415DD86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2" y="1363865"/>
            <a:ext cx="3866604" cy="340094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417EC73-C3A5-2017-9208-8CD7CA67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2FBE2-54E2-8EFF-A132-7E768E4452F7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B7C1B-3E3A-C89F-54D5-E71AEFD6BF43}"/>
              </a:ext>
            </a:extLst>
          </p:cNvPr>
          <p:cNvSpPr txBox="1"/>
          <p:nvPr/>
        </p:nvSpPr>
        <p:spPr>
          <a:xfrm>
            <a:off x="1835696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9949D-6307-24A7-4546-0CDADBED6B18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8.8H (8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0.868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0.833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EDF1-AF0A-6EFF-95BA-DA2671AC302B}"/>
              </a:ext>
            </a:extLst>
          </p:cNvPr>
          <p:cNvSpPr txBox="1"/>
          <p:nvPr/>
        </p:nvSpPr>
        <p:spPr>
          <a:xfrm>
            <a:off x="894564" y="470981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51FCA-2451-F564-291D-673BB50112BA}"/>
              </a:ext>
            </a:extLst>
          </p:cNvPr>
          <p:cNvSpPr txBox="1"/>
          <p:nvPr/>
        </p:nvSpPr>
        <p:spPr>
          <a:xfrm>
            <a:off x="359755" y="16637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5B396A-C5EC-A0F0-B551-3A35DC07B66C}"/>
              </a:ext>
            </a:extLst>
          </p:cNvPr>
          <p:cNvSpPr txBox="1"/>
          <p:nvPr/>
        </p:nvSpPr>
        <p:spPr>
          <a:xfrm>
            <a:off x="755576" y="20590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48CC9-D672-C650-BABE-99E453D4BE3F}"/>
              </a:ext>
            </a:extLst>
          </p:cNvPr>
          <p:cNvSpPr txBox="1"/>
          <p:nvPr/>
        </p:nvSpPr>
        <p:spPr>
          <a:xfrm>
            <a:off x="1151843" y="24543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0615CD-3A13-8F66-B4B7-6385AA4F1FFC}"/>
              </a:ext>
            </a:extLst>
          </p:cNvPr>
          <p:cNvSpPr txBox="1"/>
          <p:nvPr/>
        </p:nvSpPr>
        <p:spPr>
          <a:xfrm>
            <a:off x="1547664" y="28126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4FFA2-EB91-4DE8-955F-B714D9F93A5D}"/>
              </a:ext>
            </a:extLst>
          </p:cNvPr>
          <p:cNvSpPr txBox="1"/>
          <p:nvPr/>
        </p:nvSpPr>
        <p:spPr>
          <a:xfrm>
            <a:off x="1907704" y="32076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BD466-8782-23F4-D0F2-78A2283526A1}"/>
              </a:ext>
            </a:extLst>
          </p:cNvPr>
          <p:cNvSpPr txBox="1"/>
          <p:nvPr/>
        </p:nvSpPr>
        <p:spPr>
          <a:xfrm>
            <a:off x="2303971" y="36188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C68BF7-A9CD-B9F5-0639-C4EB0115066D}"/>
              </a:ext>
            </a:extLst>
          </p:cNvPr>
          <p:cNvSpPr txBox="1"/>
          <p:nvPr/>
        </p:nvSpPr>
        <p:spPr>
          <a:xfrm>
            <a:off x="2699792" y="397990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2FEB94-4275-EF92-169C-7A60D1B51387}"/>
              </a:ext>
            </a:extLst>
          </p:cNvPr>
          <p:cNvSpPr txBox="1"/>
          <p:nvPr/>
        </p:nvSpPr>
        <p:spPr>
          <a:xfrm>
            <a:off x="322479" y="43868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711EF-55D7-7788-1314-30769237CE76}"/>
              </a:ext>
            </a:extLst>
          </p:cNvPr>
          <p:cNvSpPr txBox="1"/>
          <p:nvPr/>
        </p:nvSpPr>
        <p:spPr>
          <a:xfrm>
            <a:off x="729772" y="438869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15D755-5E8F-5CC1-9B9D-1D7BD2250DF4}"/>
              </a:ext>
            </a:extLst>
          </p:cNvPr>
          <p:cNvSpPr txBox="1"/>
          <p:nvPr/>
        </p:nvSpPr>
        <p:spPr>
          <a:xfrm>
            <a:off x="1134516" y="439664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F56A44-7E74-CCE4-88CF-2AA22060CFBE}"/>
              </a:ext>
            </a:extLst>
          </p:cNvPr>
          <p:cNvSpPr txBox="1"/>
          <p:nvPr/>
        </p:nvSpPr>
        <p:spPr>
          <a:xfrm>
            <a:off x="1890160" y="43935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711DB-7831-1CFA-C005-4C84520D1681}"/>
              </a:ext>
            </a:extLst>
          </p:cNvPr>
          <p:cNvSpPr txBox="1"/>
          <p:nvPr/>
        </p:nvSpPr>
        <p:spPr>
          <a:xfrm>
            <a:off x="2303971" y="43868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0.25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8E5E0C-3BC3-E744-B0C8-CFFA7CE40E30}"/>
              </a:ext>
            </a:extLst>
          </p:cNvPr>
          <p:cNvSpPr txBox="1"/>
          <p:nvPr/>
        </p:nvSpPr>
        <p:spPr>
          <a:xfrm>
            <a:off x="2700299" y="43874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10622D-69D1-4EB5-CECD-03AC25425EBA}"/>
              </a:ext>
            </a:extLst>
          </p:cNvPr>
          <p:cNvSpPr txBox="1"/>
          <p:nvPr/>
        </p:nvSpPr>
        <p:spPr>
          <a:xfrm>
            <a:off x="3131840" y="16467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1.0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D500B6-CEAB-5CEC-77A8-B3CF0880A800}"/>
              </a:ext>
            </a:extLst>
          </p:cNvPr>
          <p:cNvSpPr txBox="1"/>
          <p:nvPr/>
        </p:nvSpPr>
        <p:spPr>
          <a:xfrm>
            <a:off x="354228" y="14634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325E50-EFB4-ED10-C7B0-DE527F815B38}"/>
              </a:ext>
            </a:extLst>
          </p:cNvPr>
          <p:cNvSpPr txBox="1"/>
          <p:nvPr/>
        </p:nvSpPr>
        <p:spPr>
          <a:xfrm>
            <a:off x="750049" y="18587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63A300-1AC3-6ECB-6E0C-4D1B881E9C4F}"/>
              </a:ext>
            </a:extLst>
          </p:cNvPr>
          <p:cNvSpPr txBox="1"/>
          <p:nvPr/>
        </p:nvSpPr>
        <p:spPr>
          <a:xfrm>
            <a:off x="1146316" y="22540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556B2-BDBE-9A08-6986-AF305E36FD7C}"/>
              </a:ext>
            </a:extLst>
          </p:cNvPr>
          <p:cNvSpPr txBox="1"/>
          <p:nvPr/>
        </p:nvSpPr>
        <p:spPr>
          <a:xfrm>
            <a:off x="1542137" y="26123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C0D14C-0C34-CD03-BDD3-C26C52280FF1}"/>
              </a:ext>
            </a:extLst>
          </p:cNvPr>
          <p:cNvSpPr txBox="1"/>
          <p:nvPr/>
        </p:nvSpPr>
        <p:spPr>
          <a:xfrm>
            <a:off x="1902177" y="30074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B2E34A-ED31-50B6-E969-7BAB727760FB}"/>
              </a:ext>
            </a:extLst>
          </p:cNvPr>
          <p:cNvSpPr txBox="1"/>
          <p:nvPr/>
        </p:nvSpPr>
        <p:spPr>
          <a:xfrm>
            <a:off x="2298444" y="34186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C6A57A-685D-8033-4A62-A64B143C6A13}"/>
              </a:ext>
            </a:extLst>
          </p:cNvPr>
          <p:cNvSpPr txBox="1"/>
          <p:nvPr/>
        </p:nvSpPr>
        <p:spPr>
          <a:xfrm>
            <a:off x="2694265" y="377965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C09E09-6DE0-C836-607D-AD8E3269FE40}"/>
              </a:ext>
            </a:extLst>
          </p:cNvPr>
          <p:cNvSpPr txBox="1"/>
          <p:nvPr/>
        </p:nvSpPr>
        <p:spPr>
          <a:xfrm>
            <a:off x="316952" y="41865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493C6-98C5-FDBE-F19F-C9AFAF568048}"/>
              </a:ext>
            </a:extLst>
          </p:cNvPr>
          <p:cNvSpPr txBox="1"/>
          <p:nvPr/>
        </p:nvSpPr>
        <p:spPr>
          <a:xfrm>
            <a:off x="724245" y="41884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D60158-EC79-9540-E97A-FBF492A9F332}"/>
              </a:ext>
            </a:extLst>
          </p:cNvPr>
          <p:cNvSpPr txBox="1"/>
          <p:nvPr/>
        </p:nvSpPr>
        <p:spPr>
          <a:xfrm>
            <a:off x="1128989" y="419639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84A26-516D-8E88-DA80-BEA036387A46}"/>
              </a:ext>
            </a:extLst>
          </p:cNvPr>
          <p:cNvSpPr txBox="1"/>
          <p:nvPr/>
        </p:nvSpPr>
        <p:spPr>
          <a:xfrm>
            <a:off x="1884633" y="4193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F657DB-16E4-1BCF-181D-15FFA00BA65F}"/>
              </a:ext>
            </a:extLst>
          </p:cNvPr>
          <p:cNvSpPr txBox="1"/>
          <p:nvPr/>
        </p:nvSpPr>
        <p:spPr>
          <a:xfrm>
            <a:off x="2298444" y="41865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64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336CAC-5CE3-25FC-9F86-D21F98BC1FE1}"/>
              </a:ext>
            </a:extLst>
          </p:cNvPr>
          <p:cNvSpPr txBox="1"/>
          <p:nvPr/>
        </p:nvSpPr>
        <p:spPr>
          <a:xfrm>
            <a:off x="2694772" y="41871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24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38EE88-6CC5-0B64-8139-9AE7D50FAA09}"/>
              </a:ext>
            </a:extLst>
          </p:cNvPr>
          <p:cNvSpPr txBox="1"/>
          <p:nvPr/>
        </p:nvSpPr>
        <p:spPr>
          <a:xfrm>
            <a:off x="3036913" y="14511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CBCB9-936B-3E34-0113-73596F899AD0}"/>
              </a:ext>
            </a:extLst>
          </p:cNvPr>
          <p:cNvSpPr txBox="1"/>
          <p:nvPr/>
        </p:nvSpPr>
        <p:spPr>
          <a:xfrm>
            <a:off x="1476351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95FF7-0DF4-27EB-44E2-C96F90AADA6B}"/>
              </a:ext>
            </a:extLst>
          </p:cNvPr>
          <p:cNvSpPr txBox="1"/>
          <p:nvPr/>
        </p:nvSpPr>
        <p:spPr>
          <a:xfrm>
            <a:off x="1433487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781E8B-E532-C845-2AE4-AD89C3767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1145"/>
            <a:ext cx="9144000" cy="1492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1EFC7F-0207-E0B6-F86A-5FA1A26D5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902" y="4234655"/>
            <a:ext cx="4812581" cy="14930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F866279-17BD-67FB-F395-CE68D155F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369" y="1363865"/>
            <a:ext cx="3563626" cy="235316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2845B2A-8B6F-3642-8D81-42BFDE16D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726" y="2329508"/>
            <a:ext cx="2632274" cy="17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7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B2CE-784C-4DD1-D8A8-E52929DA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83AE234-C7BB-7EB4-9A7E-71067DC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91A4A-9E1E-782D-C98C-48546F44B647}"/>
              </a:ext>
            </a:extLst>
          </p:cNvPr>
          <p:cNvSpPr txBox="1"/>
          <p:nvPr/>
        </p:nvSpPr>
        <p:spPr>
          <a:xfrm>
            <a:off x="215739" y="942095"/>
            <a:ext cx="8856984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비교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재현률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mAP@50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F709562-89DF-83B4-DAB4-C0B552E12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714606"/>
              </p:ext>
            </p:extLst>
          </p:nvPr>
        </p:nvGraphicFramePr>
        <p:xfrm>
          <a:off x="1547887" y="4377816"/>
          <a:ext cx="6192688" cy="248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2AF852F-6BC9-BA19-0F92-A52E396C1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331187"/>
              </p:ext>
            </p:extLst>
          </p:nvPr>
        </p:nvGraphicFramePr>
        <p:xfrm>
          <a:off x="1691680" y="1822235"/>
          <a:ext cx="6192688" cy="235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48296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C293-C517-C80B-71EF-EF968EA1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495060C-ACE4-25E5-CEBB-43A515B49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BA26-B856-77B9-5ED8-1E80A0B98560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모델별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검출 현황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오차 행렬 기준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25029-C919-4072-6836-F482FE57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820552"/>
            <a:ext cx="8485715" cy="434475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EAF5C-068C-E906-D309-BD431CC2E120}"/>
              </a:ext>
            </a:extLst>
          </p:cNvPr>
          <p:cNvSpPr/>
          <p:nvPr/>
        </p:nvSpPr>
        <p:spPr>
          <a:xfrm>
            <a:off x="250131" y="3207400"/>
            <a:ext cx="8676965" cy="509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813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AB84-87C3-4293-5923-0C2E9B9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282225C-95D5-CD7D-4208-BF35432F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3D702-E330-6312-8348-DCBE88DE59B8}"/>
              </a:ext>
            </a:extLst>
          </p:cNvPr>
          <p:cNvSpPr txBox="1"/>
          <p:nvPr/>
        </p:nvSpPr>
        <p:spPr>
          <a:xfrm>
            <a:off x="215739" y="908720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수집 시스템 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PCB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촬영하고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해당 이미지를 실시간으로 서버에 저장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683D95A-E9D8-BF9A-377D-1FC3C0CD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46" y="2361922"/>
            <a:ext cx="5472708" cy="3806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4750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C671-DF33-BDDA-7421-D85D0C1A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846A709-A7BB-6D07-A6E8-0E7520705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F0A86-5F25-D47C-3231-A66D0837207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외부 데이터에 대한 범용성 확인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모델이 외부 데이터의 불량을 실제로 감지한 결과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A4A9EF-D98C-3A0A-8314-3E2BB3EE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2" y="1808601"/>
            <a:ext cx="3888432" cy="38820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1F2D96-FEF9-D934-FAFF-94339BD2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77" y="1806592"/>
            <a:ext cx="3933258" cy="38820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BC6EA1-8123-3FF6-CB49-33CAC3C78425}"/>
              </a:ext>
            </a:extLst>
          </p:cNvPr>
          <p:cNvSpPr/>
          <p:nvPr/>
        </p:nvSpPr>
        <p:spPr>
          <a:xfrm>
            <a:off x="389524" y="1778417"/>
            <a:ext cx="3030348" cy="401466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748C98-84D1-95DF-D43A-5B93E67BE85E}"/>
              </a:ext>
            </a:extLst>
          </p:cNvPr>
          <p:cNvSpPr/>
          <p:nvPr/>
        </p:nvSpPr>
        <p:spPr>
          <a:xfrm>
            <a:off x="4779276" y="1772816"/>
            <a:ext cx="3030348" cy="401466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B199F-0ED0-8967-68E0-45A29553929A}"/>
              </a:ext>
            </a:extLst>
          </p:cNvPr>
          <p:cNvSpPr txBox="1"/>
          <p:nvPr/>
        </p:nvSpPr>
        <p:spPr>
          <a:xfrm>
            <a:off x="1217393" y="5787941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부여된 라벨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D5F3E-53C9-9F46-FD73-DD0389AE1E13}"/>
              </a:ext>
            </a:extLst>
          </p:cNvPr>
          <p:cNvSpPr txBox="1"/>
          <p:nvPr/>
        </p:nvSpPr>
        <p:spPr>
          <a:xfrm>
            <a:off x="5550345" y="5787483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모델이 감지한 불량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A962D-2C69-713E-8683-809EEEE14A7A}"/>
              </a:ext>
            </a:extLst>
          </p:cNvPr>
          <p:cNvSpPr txBox="1"/>
          <p:nvPr/>
        </p:nvSpPr>
        <p:spPr>
          <a:xfrm>
            <a:off x="58847" y="5805264"/>
            <a:ext cx="154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DB697-18FB-4784-C8CA-18E8852AA1A0}"/>
              </a:ext>
            </a:extLst>
          </p:cNvPr>
          <p:cNvSpPr txBox="1"/>
          <p:nvPr/>
        </p:nvSpPr>
        <p:spPr>
          <a:xfrm>
            <a:off x="4421526" y="5805264"/>
            <a:ext cx="154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</a:t>
            </a:r>
          </a:p>
        </p:txBody>
      </p:sp>
    </p:spTree>
    <p:extLst>
      <p:ext uri="{BB962C8B-B14F-4D97-AF65-F5344CB8AC3E}">
        <p14:creationId xmlns:p14="http://schemas.microsoft.com/office/powerpoint/2010/main" val="26815096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64539-768F-0E40-984C-3E4271CC3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ADCAA15-5D21-D575-77B4-65E4E1A56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 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845A9-F27F-46F3-714B-0487BCD37AD7}"/>
              </a:ext>
            </a:extLst>
          </p:cNvPr>
          <p:cNvSpPr txBox="1"/>
          <p:nvPr/>
        </p:nvSpPr>
        <p:spPr>
          <a:xfrm>
            <a:off x="143508" y="1340768"/>
            <a:ext cx="8856984" cy="44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오차 행렬 기준으로 가장 성능이 좋은 </a:t>
            </a:r>
            <a:r>
              <a:rPr lang="ko-KR" altLang="en-US" b="1" kern="0" dirty="0">
                <a:solidFill>
                  <a:srgbClr val="000000"/>
                </a:solidFill>
              </a:rPr>
              <a:t>모델은 </a:t>
            </a:r>
            <a:r>
              <a:rPr lang="en-US" altLang="ko-KR" b="1" kern="0" dirty="0">
                <a:solidFill>
                  <a:srgbClr val="000000"/>
                </a:solidFill>
              </a:rPr>
              <a:t>YOLO11-N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모델 중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가장 많은 불량을 찾아냄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모델별로 큰 차이를 보이지는 않았으며 대부분 비슷한 성능을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가장 불량 탐지율이 낮은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Class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는 스크래치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(e6)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임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- 7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불량 중 가장 탐지율이 낮은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스크래치였음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가장 많은 불량도 스크래치였으며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44EA),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모델들은 외부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불량은 전혀 찾아내지 못하였으므로 해당 사실이 영향을 주었음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가장 불량 탐지율이 높은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Class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는 들뜸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(e5)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임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- 7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불량 중 가장 탐지율이 높은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들뜸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(e5)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경우와 마찬가지로 외부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가장 적은 불량도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들뜸이었으며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2EA),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사실도 영향을 준 것으로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75756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E062-D615-E87C-37A9-EB4740C0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ED34D5D-0407-38BD-B1A3-E8EFE9FB2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향후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F26085-85D7-3776-5F6F-FF2DCD104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872719"/>
              </p:ext>
            </p:extLst>
          </p:nvPr>
        </p:nvGraphicFramePr>
        <p:xfrm>
          <a:off x="3203848" y="1436213"/>
          <a:ext cx="4752528" cy="2080891"/>
        </p:xfrm>
        <a:graphic>
          <a:graphicData uri="http://schemas.openxmlformats.org/drawingml/2006/table">
            <a:tbl>
              <a:tblPr/>
              <a:tblGrid>
                <a:gridCol w="591983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7664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0E42AB-AE20-9BB3-F964-0602BC481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75453"/>
              </p:ext>
            </p:extLst>
          </p:nvPr>
        </p:nvGraphicFramePr>
        <p:xfrm>
          <a:off x="828993" y="1436213"/>
          <a:ext cx="2263096" cy="2080891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피드백 후 최종 수정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7191267"/>
                  </a:ext>
                </a:extLst>
              </a:tr>
            </a:tbl>
          </a:graphicData>
        </a:graphic>
      </p:graphicFrame>
      <p:sp>
        <p:nvSpPr>
          <p:cNvPr id="6" name="순서도: 병합 5">
            <a:extLst>
              <a:ext uri="{FF2B5EF4-FFF2-40B4-BE49-F238E27FC236}">
                <a16:creationId xmlns:a16="http://schemas.microsoft.com/office/drawing/2014/main" id="{40609A4A-3B9A-E0BF-9B3F-0ECD7EC3862B}"/>
              </a:ext>
            </a:extLst>
          </p:cNvPr>
          <p:cNvSpPr/>
          <p:nvPr/>
        </p:nvSpPr>
        <p:spPr>
          <a:xfrm>
            <a:off x="4623020" y="1278904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EA065D8E-D701-99E3-407E-7D3AE35CABC0}"/>
              </a:ext>
            </a:extLst>
          </p:cNvPr>
          <p:cNvSpPr/>
          <p:nvPr/>
        </p:nvSpPr>
        <p:spPr>
          <a:xfrm>
            <a:off x="6378172" y="1276550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16DB566-46E0-0222-F5F9-11A35577E1B9}"/>
              </a:ext>
            </a:extLst>
          </p:cNvPr>
          <p:cNvCxnSpPr>
            <a:cxnSpLocks/>
          </p:cNvCxnSpPr>
          <p:nvPr/>
        </p:nvCxnSpPr>
        <p:spPr>
          <a:xfrm>
            <a:off x="3796555" y="2804365"/>
            <a:ext cx="120749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A13DD7-7845-6712-1F8D-E8A95665D305}"/>
              </a:ext>
            </a:extLst>
          </p:cNvPr>
          <p:cNvCxnSpPr>
            <a:cxnSpLocks/>
          </p:cNvCxnSpPr>
          <p:nvPr/>
        </p:nvCxnSpPr>
        <p:spPr>
          <a:xfrm>
            <a:off x="3216973" y="1940269"/>
            <a:ext cx="57958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E3455B-6125-2FA7-B80F-A4E300C794D8}"/>
              </a:ext>
            </a:extLst>
          </p:cNvPr>
          <p:cNvCxnSpPr>
            <a:cxnSpLocks/>
          </p:cNvCxnSpPr>
          <p:nvPr/>
        </p:nvCxnSpPr>
        <p:spPr>
          <a:xfrm>
            <a:off x="3203848" y="2228301"/>
            <a:ext cx="596101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F26CB1-1E28-8D4A-87A2-8551F376EF09}"/>
              </a:ext>
            </a:extLst>
          </p:cNvPr>
          <p:cNvCxnSpPr>
            <a:cxnSpLocks/>
          </p:cNvCxnSpPr>
          <p:nvPr/>
        </p:nvCxnSpPr>
        <p:spPr>
          <a:xfrm>
            <a:off x="3203848" y="2516333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CE9A8F-30B0-788D-5AD5-10A206E6BC7A}"/>
              </a:ext>
            </a:extLst>
          </p:cNvPr>
          <p:cNvCxnSpPr>
            <a:cxnSpLocks/>
          </p:cNvCxnSpPr>
          <p:nvPr/>
        </p:nvCxnSpPr>
        <p:spPr>
          <a:xfrm>
            <a:off x="4396050" y="3092397"/>
            <a:ext cx="178383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334728-87F4-519D-E0FE-2B1128DC97D1}"/>
              </a:ext>
            </a:extLst>
          </p:cNvPr>
          <p:cNvCxnSpPr>
            <a:cxnSpLocks/>
          </p:cNvCxnSpPr>
          <p:nvPr/>
        </p:nvCxnSpPr>
        <p:spPr>
          <a:xfrm>
            <a:off x="5583782" y="3380429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64E23C-68A6-6A9D-ECF1-F8E617BC4361}"/>
              </a:ext>
            </a:extLst>
          </p:cNvPr>
          <p:cNvSpPr txBox="1"/>
          <p:nvPr/>
        </p:nvSpPr>
        <p:spPr>
          <a:xfrm>
            <a:off x="418436" y="3771627"/>
            <a:ext cx="8307127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외부 데이터를 제외하였을 때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가장 불량 탐지율이 높은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Class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와 낮은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Class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를 파악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</a:t>
            </a:r>
            <a:r>
              <a:rPr lang="en-US" altLang="ko-KR" b="1" kern="0" dirty="0">
                <a:solidFill>
                  <a:srgbClr val="000000"/>
                </a:solidFill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</a:rPr>
              <a:t>불량 탐지율이 낮은 </a:t>
            </a:r>
            <a:r>
              <a:rPr lang="en-US" altLang="ko-KR" b="1" kern="0" dirty="0">
                <a:solidFill>
                  <a:srgbClr val="000000"/>
                </a:solidFill>
              </a:rPr>
              <a:t>Class</a:t>
            </a:r>
            <a:r>
              <a:rPr lang="ko-KR" altLang="en-US" b="1" kern="0" dirty="0">
                <a:solidFill>
                  <a:srgbClr val="000000"/>
                </a:solidFill>
              </a:rPr>
              <a:t>에 대해 어떤 이미지가 탐지율이 낮았는지 분석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3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월 내 실험을 마무리하여 논문 작성을 </a:t>
            </a:r>
            <a:r>
              <a:rPr lang="ko-KR" altLang="en-US" b="1" kern="0" dirty="0">
                <a:solidFill>
                  <a:srgbClr val="000000"/>
                </a:solidFill>
              </a:rPr>
              <a:t>시작할 계획</a:t>
            </a: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528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690-E50D-47D6-7D47-53E9D018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441FE8B-C2E7-FF0B-31AA-448D0E9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9F773-5D99-3EFF-FF57-32C8BDD1887E}"/>
              </a:ext>
            </a:extLst>
          </p:cNvPr>
          <p:cNvSpPr txBox="1"/>
          <p:nvPr/>
        </p:nvSpPr>
        <p:spPr>
          <a:xfrm>
            <a:off x="215739" y="908720"/>
            <a:ext cx="8856984" cy="128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실제 데이터 수집 시스템 구성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X,Y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위치를 지정하여 이동하고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해당 위치를 저장할 수 있는 촬영 지그를 이용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납땜 불량을 정확히 촬영하기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기울여 측면을 촬영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97A3-21DF-2959-FAB1-740AA97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28921"/>
            <a:ext cx="4748533" cy="419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8CA0D-20D6-76F0-5854-90543B05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81936"/>
            <a:ext cx="2957565" cy="393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17AB-649A-891A-47D8-117C504C892E}"/>
              </a:ext>
            </a:extLst>
          </p:cNvPr>
          <p:cNvSpPr txBox="1"/>
          <p:nvPr/>
        </p:nvSpPr>
        <p:spPr>
          <a:xfrm>
            <a:off x="1164338" y="222635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 및 저장 장치</a:t>
            </a:r>
            <a:endParaRPr lang="en-US" altLang="ko-KR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스크린</a:t>
            </a:r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828A-6F9A-FA74-5CFF-E055BE46155A}"/>
              </a:ext>
            </a:extLst>
          </p:cNvPr>
          <p:cNvSpPr txBox="1"/>
          <p:nvPr/>
        </p:nvSpPr>
        <p:spPr>
          <a:xfrm>
            <a:off x="1691680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이동용 모터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(X,Y)</a:t>
            </a:r>
            <a:endParaRPr lang="ko-KR" altLang="en-US" sz="1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4E3D-A2FD-0984-8597-FACB373021B9}"/>
              </a:ext>
            </a:extLst>
          </p:cNvPr>
          <p:cNvSpPr txBox="1"/>
          <p:nvPr/>
        </p:nvSpPr>
        <p:spPr>
          <a:xfrm>
            <a:off x="2051720" y="4999520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촬영용</a:t>
            </a:r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B6851-9684-4AC7-F79F-710298612242}"/>
              </a:ext>
            </a:extLst>
          </p:cNvPr>
          <p:cNvSpPr txBox="1"/>
          <p:nvPr/>
        </p:nvSpPr>
        <p:spPr>
          <a:xfrm>
            <a:off x="5463800" y="2108599"/>
            <a:ext cx="3600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※</a:t>
            </a:r>
            <a:r>
              <a:rPr lang="ko-KR" altLang="en-US" sz="1400" b="1" dirty="0">
                <a:solidFill>
                  <a:schemeClr val="bg2"/>
                </a:solidFill>
              </a:rPr>
              <a:t>촬영용</a:t>
            </a:r>
            <a:r>
              <a:rPr lang="en-US" altLang="ko-KR" sz="1400" b="1" dirty="0">
                <a:solidFill>
                  <a:schemeClr val="bg2"/>
                </a:solidFill>
              </a:rPr>
              <a:t> </a:t>
            </a:r>
            <a:r>
              <a:rPr lang="ko-KR" altLang="en-US" sz="1400" b="1" dirty="0">
                <a:solidFill>
                  <a:schemeClr val="bg2"/>
                </a:solidFill>
              </a:rPr>
              <a:t>카메라</a:t>
            </a:r>
            <a:r>
              <a:rPr lang="en-US" altLang="ko-KR" sz="1400" b="1" dirty="0">
                <a:solidFill>
                  <a:schemeClr val="bg2"/>
                </a:solidFill>
              </a:rPr>
              <a:t>: Sony IMX298 16MP</a:t>
            </a:r>
            <a:endParaRPr lang="ko-KR" altLang="en-US" sz="14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23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0D8C-399B-A6DA-E542-AD4B163E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06CDA75-FB8A-855D-4880-6FA8537A9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0D13-2E9C-8094-EDFB-891B5D699636}"/>
              </a:ext>
            </a:extLst>
          </p:cNvPr>
          <p:cNvSpPr txBox="1"/>
          <p:nvPr/>
        </p:nvSpPr>
        <p:spPr>
          <a:xfrm>
            <a:off x="215739" y="908720"/>
            <a:ext cx="8856984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및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라벨링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카메라가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0°/ 90°/180°/270°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씩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90°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각도로 회전하여 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회 촬영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장의 이미지 중 실제 학습용으로 쓰인 이미지는 해당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불량 잘 드러나는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   1~2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이미지만을 사용하거나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이미지를 모두 사용하는 경우도 있음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불량이 있는 부위를 중심으로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640x640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크기로 잘라내어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3B3A6-A056-CC41-D7F4-6E32E9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01" y="4494905"/>
            <a:ext cx="3728877" cy="1928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2ED26-9329-3CBF-1AE9-E19C1E3C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421" y="3023658"/>
            <a:ext cx="4614838" cy="116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26CAE-8187-EAF3-4053-497341A2AD6D}"/>
              </a:ext>
            </a:extLst>
          </p:cNvPr>
          <p:cNvSpPr txBox="1"/>
          <p:nvPr/>
        </p:nvSpPr>
        <p:spPr>
          <a:xfrm>
            <a:off x="1830445" y="41871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들뜸 불량을 측면에서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90º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회전하여 촬영한 이미지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6842-A463-CA1E-FED8-22669A4430AD}"/>
              </a:ext>
            </a:extLst>
          </p:cNvPr>
          <p:cNvSpPr txBox="1"/>
          <p:nvPr/>
        </p:nvSpPr>
        <p:spPr>
          <a:xfrm>
            <a:off x="1805789" y="63813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[Data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annotation]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47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BFDC-E95C-D8E6-FB9C-789D1265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DA46006F-F941-0F3A-BC1F-5C7A9761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ABDE8-6644-EF56-D3D3-A36D60122EB8}"/>
              </a:ext>
            </a:extLst>
          </p:cNvPr>
          <p:cNvSpPr txBox="1"/>
          <p:nvPr/>
        </p:nvSpPr>
        <p:spPr>
          <a:xfrm>
            <a:off x="215739" y="942095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7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천여장의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데이터셋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train :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val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: test =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약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6 : 2 : 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의 비율로 분할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51ABC6-69E7-A929-73D8-AFD43527C26E}"/>
              </a:ext>
            </a:extLst>
          </p:cNvPr>
          <p:cNvGrpSpPr/>
          <p:nvPr/>
        </p:nvGrpSpPr>
        <p:grpSpPr>
          <a:xfrm>
            <a:off x="1719165" y="1813536"/>
            <a:ext cx="5705669" cy="2263536"/>
            <a:chOff x="1458719" y="1825943"/>
            <a:chExt cx="6226562" cy="2444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DA67C-A6DC-1961-D8E5-DAA83DB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0A4625-768E-2C15-6BA9-975B4196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09B66D-E436-2A2D-B851-D7F4A045526A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9DAAB0-9148-0C04-030F-A7F7EB582992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15442D-2713-009B-3CDE-E7D7D5DCD888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F74A0-7F8A-D574-89D8-F8C8B8A6C62A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EFACF-6781-CFD3-B402-075E02CD24F5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378F94-B609-3F0D-98EF-098B02E15F77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999305-F095-CB23-7B2B-D24A8BDAF17C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8AB4DF2-BF36-FFE7-3779-1F2840A9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154" y="4125199"/>
            <a:ext cx="4911439" cy="5096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F511F-84F4-EC6C-DDBF-006BD3B5E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56" y="4634877"/>
            <a:ext cx="7424834" cy="20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14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BBD9-B5B4-2FD5-E5A0-21D5E2DB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B6AC4E5-4E33-C003-2DD2-F8FBEA7C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2322D-3B68-356F-2CB4-5C03094FFC98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49442-EF59-84C4-87DE-915B2864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844824"/>
            <a:ext cx="3173265" cy="31656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20ED9C-DA51-50E6-A48F-B799CF29D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41" y="5085184"/>
            <a:ext cx="8460717" cy="11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23CC-35F8-1D09-F5FC-19E1D71D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E7E2FCE-9345-9E70-4405-EA58717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DC055-02E2-87B1-D81D-3D4BD22D6049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평가용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기존의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PCB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촬영본에 외부 데이터를 추가하여 범용성을 확인해보도록 함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A598E7-205F-4E3B-6283-DF5DAD03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9" y="2161595"/>
            <a:ext cx="1296144" cy="183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F5A63-4865-21E6-0B72-0B233DF6289C}"/>
              </a:ext>
            </a:extLst>
          </p:cNvPr>
          <p:cNvSpPr txBox="1"/>
          <p:nvPr/>
        </p:nvSpPr>
        <p:spPr>
          <a:xfrm>
            <a:off x="1470961" y="425932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촬영 데이터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E2D17-D0A7-C756-0093-462B0ADB3A75}"/>
              </a:ext>
            </a:extLst>
          </p:cNvPr>
          <p:cNvSpPr txBox="1"/>
          <p:nvPr/>
        </p:nvSpPr>
        <p:spPr>
          <a:xfrm>
            <a:off x="5616116" y="4233370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100EA)]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BDA7AB-2F7F-9C59-FADE-97938E1B0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11" y="1879673"/>
            <a:ext cx="2479055" cy="2375565"/>
          </a:xfrm>
          <a:prstGeom prst="rect">
            <a:avLst/>
          </a:prstGeom>
        </p:spPr>
      </p:pic>
      <p:sp>
        <p:nvSpPr>
          <p:cNvPr id="14" name="십자형 13">
            <a:extLst>
              <a:ext uri="{FF2B5EF4-FFF2-40B4-BE49-F238E27FC236}">
                <a16:creationId xmlns:a16="http://schemas.microsoft.com/office/drawing/2014/main" id="{79EA4792-EEFC-FC2A-2EAB-22E63D41E39B}"/>
              </a:ext>
            </a:extLst>
          </p:cNvPr>
          <p:cNvSpPr/>
          <p:nvPr/>
        </p:nvSpPr>
        <p:spPr>
          <a:xfrm>
            <a:off x="4489548" y="2944289"/>
            <a:ext cx="442492" cy="432048"/>
          </a:xfrm>
          <a:prstGeom prst="plus">
            <a:avLst>
              <a:gd name="adj" fmla="val 428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7BE696-44C7-805B-D189-913E55150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845" y="1911681"/>
            <a:ext cx="3406232" cy="2334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49499D-E7A9-15A3-3191-D97C45367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88" y="4509120"/>
            <a:ext cx="7520811" cy="205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5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2577D-4E1A-E05F-3D03-AE217786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DE3052D-3844-0B37-BD4F-FFC4B8B5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5B44F-5491-898A-73B8-3160A2FC6261}"/>
              </a:ext>
            </a:extLst>
          </p:cNvPr>
          <p:cNvSpPr txBox="1"/>
          <p:nvPr/>
        </p:nvSpPr>
        <p:spPr>
          <a:xfrm>
            <a:off x="215739" y="942095"/>
            <a:ext cx="8856984" cy="472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HW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OS: Windows 10 Pro for Workstations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Intel(R) Xenon(R) W-2223 CPU @ 3.60GHz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HDD: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475+931= 1,406GB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RAM: 128GB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3080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YOLO11(N,S,M,L,X) / RT-DETR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 3.9.2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Frame Work: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1.31.1 +cu117,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1.0.0</a:t>
            </a:r>
          </a:p>
        </p:txBody>
      </p:sp>
    </p:spTree>
    <p:extLst>
      <p:ext uri="{BB962C8B-B14F-4D97-AF65-F5344CB8AC3E}">
        <p14:creationId xmlns:p14="http://schemas.microsoft.com/office/powerpoint/2010/main" val="2391580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695B-B154-BDAD-DCE6-0427953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FE8FF36-726D-79F2-677B-3435B1581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A27D9-89B5-A00E-EED0-253251D190A6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 </a:t>
            </a:r>
            <a:r>
              <a:rPr lang="en-US" altLang="ko-KR" b="1" dirty="0"/>
              <a:t>(Real-Time Detection Transformer)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424864F-7FF5-9FFB-C7F5-AC57AE5A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4393"/>
            <a:ext cx="6624836" cy="30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ing">
            <a:extLst>
              <a:ext uri="{FF2B5EF4-FFF2-40B4-BE49-F238E27FC236}">
                <a16:creationId xmlns:a16="http://schemas.microsoft.com/office/drawing/2014/main" id="{3518ACC3-6A15-2A94-0BB0-7A3F26D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2" y="3861048"/>
            <a:ext cx="2932814" cy="27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5F7EE-6B8F-8DA2-69D4-123B932FBE8C}"/>
              </a:ext>
            </a:extLst>
          </p:cNvPr>
          <p:cNvSpPr txBox="1"/>
          <p:nvPr/>
        </p:nvSpPr>
        <p:spPr>
          <a:xfrm>
            <a:off x="3275856" y="4313366"/>
            <a:ext cx="5748128" cy="213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Baidu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발표한 최첨단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엔드투엔드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정확도를 유지하면서도 실시간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객체 감지 분야에서 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기반이 아닌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멀티스케일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처리에 유리하여 복잡한 장면에서도 성능이 뛰어남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이러한 단점을 개선하여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속도를 제공하였음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57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체"/>
        <a:ea typeface="굴림체"/>
        <a:cs typeface=""/>
      </a:majorFont>
      <a:minorFont>
        <a:latin typeface="굴림체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25666</TotalTime>
  <Words>1740</Words>
  <Application>Microsoft Office PowerPoint</Application>
  <PresentationFormat>화면 슬라이드 쇼(4:3)</PresentationFormat>
  <Paragraphs>405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HY수평선M</vt:lpstr>
      <vt:lpstr>HY헤드라인M</vt:lpstr>
      <vt:lpstr>굴림</vt:lpstr>
      <vt:lpstr>굴림체</vt:lpstr>
      <vt:lpstr>맑은 고딕</vt:lpstr>
      <vt:lpstr>함초롬바탕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예스폼(yesform)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신년도 사업계획서(일반)</dc:title>
  <dc:creator>예스폼(yesform)</dc:creator>
  <cp:keywords>www.yesform.com</cp:keywords>
  <dc:description>본 문서의 저작권은 예스폼(yesform)에 있으며_x000d_
무단 복제 배포시 법적인 제재를 받을 수 있습니다.</dc:description>
  <cp:lastModifiedBy>고서하</cp:lastModifiedBy>
  <cp:revision>601</cp:revision>
  <cp:lastPrinted>2020-07-04T15:12:57Z</cp:lastPrinted>
  <dcterms:created xsi:type="dcterms:W3CDTF">2006-01-13T09:37:44Z</dcterms:created>
  <dcterms:modified xsi:type="dcterms:W3CDTF">2025-03-03T11:55:57Z</dcterms:modified>
</cp:coreProperties>
</file>